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5" r:id="rId20"/>
    <p:sldId id="276" r:id="rId21"/>
    <p:sldId id="274" r:id="rId22"/>
    <p:sldId id="275" r:id="rId23"/>
    <p:sldId id="277" r:id="rId24"/>
    <p:sldId id="278" r:id="rId25"/>
    <p:sldId id="279" r:id="rId26"/>
    <p:sldId id="282" r:id="rId27"/>
    <p:sldId id="283" r:id="rId28"/>
    <p:sldId id="284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62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13822-7105-428F-950A-051AD1BB1C27}" type="datetimeFigureOut">
              <a:rPr lang="pt-BR" smtClean="0"/>
              <a:t>22/08/2017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19403-F247-4E13-B0F6-71AF1A935F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55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5356A-6D3E-49C6-801B-731948A7C4A4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18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F0A4D-22D0-47A5-9D27-6BED81740C3E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4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D81B-E44E-4573-84F9-D28FF6346A1C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51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B600-EEDF-4771-A17A-4A00E99931BE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24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5E629-E260-4C88-B11E-E461A99EC489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587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F9307-A916-426F-BDDE-EE7F02CCF2DB}" type="datetime1">
              <a:rPr lang="pt-BR" smtClean="0"/>
              <a:t>22/08/2017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480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FEE60-B30D-4189-A7BE-5A034998E108}" type="datetime1">
              <a:rPr lang="pt-BR" smtClean="0"/>
              <a:t>22/08/2017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91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A15B7-084A-4C9C-A8A6-22855A69A622}" type="datetime1">
              <a:rPr lang="pt-BR" smtClean="0"/>
              <a:t>22/08/2017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25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80ECC-4D32-4C2E-8B00-06DDA8756B95}" type="datetime1">
              <a:rPr lang="pt-BR" smtClean="0"/>
              <a:t>22/08/2017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87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0FE0-09EC-49BB-BBB8-1C75C61FB42D}" type="datetime1">
              <a:rPr lang="pt-BR" smtClean="0"/>
              <a:t>22/08/2017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92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6602E-DB18-4E50-9BD9-E1F665ACE213}" type="datetime1">
              <a:rPr lang="pt-BR" smtClean="0"/>
              <a:t>22/08/2017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66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8395C-AD0E-419D-9A73-372F246D46E2}" type="datetime1">
              <a:rPr lang="pt-BR" smtClean="0"/>
              <a:t>22/08/2017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Prof. Emanoel R. Q. Chaves Jr.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88E2E-4DEA-42B2-8B1D-F2F781C6881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674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ca.ufrn.br/~viegas/disciplinas/DCA0202/files/DE2_Pin_Table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dca.ufrn.br/~viegas/disciplinas/DCA0202/files/usb-blaster-driver.zi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47864" y="2132856"/>
            <a:ext cx="5110336" cy="1470025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Tutorial QUARTUS</a:t>
            </a:r>
            <a:endParaRPr lang="pt-BR" sz="3600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896" y="3573016"/>
            <a:ext cx="4280520" cy="2808312"/>
          </a:xfrm>
        </p:spPr>
        <p:txBody>
          <a:bodyPr>
            <a:normAutofit/>
          </a:bodyPr>
          <a:lstStyle/>
          <a:p>
            <a:r>
              <a:rPr lang="pt-BR" sz="2400" dirty="0" smtClean="0">
                <a:solidFill>
                  <a:schemeClr val="tx1"/>
                </a:solidFill>
              </a:rPr>
              <a:t>Prof. Emanoel R. Q. Chaves Jr.</a:t>
            </a:r>
          </a:p>
          <a:p>
            <a:r>
              <a:rPr lang="pt-BR" sz="2400" dirty="0" smtClean="0">
                <a:solidFill>
                  <a:schemeClr val="tx1"/>
                </a:solidFill>
              </a:rPr>
              <a:t>DCA/UFRN</a:t>
            </a: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 smtClean="0">
                <a:solidFill>
                  <a:schemeClr val="tx1"/>
                </a:solidFill>
              </a:rPr>
              <a:t>Contribuição:</a:t>
            </a:r>
          </a:p>
          <a:p>
            <a:r>
              <a:rPr lang="pt-BR" sz="2400" dirty="0" smtClean="0">
                <a:solidFill>
                  <a:schemeClr val="tx1"/>
                </a:solidFill>
              </a:rPr>
              <a:t>Prof. Carlos M. D. Viegas</a:t>
            </a:r>
          </a:p>
          <a:p>
            <a:r>
              <a:rPr lang="pt-BR" sz="2400" dirty="0" smtClean="0">
                <a:solidFill>
                  <a:schemeClr val="tx1"/>
                </a:solidFill>
              </a:rPr>
              <a:t>DCA/UFRN</a:t>
            </a:r>
            <a:endParaRPr lang="pt-BR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266688"/>
              </p:ext>
            </p:extLst>
          </p:nvPr>
        </p:nvGraphicFramePr>
        <p:xfrm>
          <a:off x="827584" y="548680"/>
          <a:ext cx="7272808" cy="9144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9308"/>
                <a:gridCol w="6573500"/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b="0" dirty="0" smtClean="0"/>
                        <a:t>UNIVERSIDADE FEDERAL DO RIO GRANDE DO NORTE</a:t>
                      </a:r>
                    </a:p>
                    <a:p>
                      <a:r>
                        <a:rPr lang="pt-BR" b="0" dirty="0" smtClean="0"/>
                        <a:t>CENTRO DE TECNOLOGIA</a:t>
                      </a:r>
                    </a:p>
                    <a:p>
                      <a:r>
                        <a:rPr lang="pt-BR" b="0" dirty="0" smtClean="0"/>
                        <a:t>DEPARTAMENTO DE ENGENHARIA DA COMPUTAÇÃO E AUTOMAÇÃO</a:t>
                      </a:r>
                      <a:endParaRPr lang="pt-B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Resultado de imagem para UFR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20" y="607988"/>
            <a:ext cx="556511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lement14.com/community/servlet/JiveServlet/showImage/102-40098-9-143280/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2510252" cy="237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t="30335" r="22936" b="11534"/>
          <a:stretch/>
        </p:blipFill>
        <p:spPr bwMode="auto">
          <a:xfrm>
            <a:off x="955346" y="1837860"/>
            <a:ext cx="6918003" cy="437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051720" y="3657505"/>
            <a:ext cx="392795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rgbClr val="7030A0"/>
                </a:solidFill>
              </a:rPr>
              <a:t>Como ainda não há nenhum arquivo criado, esta tela deve ser pulada. Portanto clique em ‘Next’.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414347" y="4580835"/>
            <a:ext cx="661709" cy="129643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3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38" t="30053" r="23031" b="11849"/>
          <a:stretch/>
        </p:blipFill>
        <p:spPr bwMode="auto">
          <a:xfrm>
            <a:off x="964573" y="1841688"/>
            <a:ext cx="6924017" cy="437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2210" y="1959378"/>
            <a:ext cx="331236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7030A0"/>
                </a:solidFill>
              </a:rPr>
              <a:t>Selecione a família do FPGA DE2 que é a Cyclone II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923928" y="2420888"/>
            <a:ext cx="1080120" cy="43204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90348" y="3420840"/>
            <a:ext cx="26724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7030A0"/>
                </a:solidFill>
              </a:rPr>
              <a:t>E aqui, selecione o dispositivo EP2C35F672C6 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051922" y="4028751"/>
            <a:ext cx="1367950" cy="570392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07903" y="5274393"/>
            <a:ext cx="176215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7030A0"/>
                </a:solidFill>
              </a:rPr>
              <a:t>E depois, ‘Next’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1810" y="5603034"/>
            <a:ext cx="512238" cy="40069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30335" r="23016" b="11252"/>
          <a:stretch/>
        </p:blipFill>
        <p:spPr bwMode="auto">
          <a:xfrm>
            <a:off x="975009" y="1873922"/>
            <a:ext cx="6913581" cy="439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>
            <a:off x="4414347" y="4580835"/>
            <a:ext cx="661709" cy="129643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1721" y="4211796"/>
            <a:ext cx="3240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Nada a ser alterado aqui. ‘Next’</a:t>
            </a:r>
            <a:endParaRPr lang="pt-B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7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8" t="30195" r="22894" b="11517"/>
          <a:stretch/>
        </p:blipFill>
        <p:spPr bwMode="auto">
          <a:xfrm>
            <a:off x="975439" y="1872856"/>
            <a:ext cx="6950511" cy="440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5766950" y="4765794"/>
            <a:ext cx="605250" cy="1183779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56176" y="4396462"/>
            <a:ext cx="8640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‘Finish’</a:t>
            </a:r>
            <a:endParaRPr lang="pt-B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passo: Construa o circuito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6" t="30476" r="16825" b="19859"/>
          <a:stretch/>
        </p:blipFill>
        <p:spPr bwMode="auto">
          <a:xfrm>
            <a:off x="1443247" y="1910285"/>
            <a:ext cx="6589448" cy="407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763688" y="1910285"/>
            <a:ext cx="392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File -&gt; New...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92080" y="3068960"/>
            <a:ext cx="223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Selecione esta opção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499992" y="2780928"/>
            <a:ext cx="792088" cy="43204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64343" y="4235718"/>
            <a:ext cx="14358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E depois ‘Ok’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99235" y="4584650"/>
            <a:ext cx="554109" cy="683692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2" grpId="1"/>
      <p:bldP spid="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passo: Construa o circuito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7" t="22160" r="29207" b="19295"/>
          <a:stretch/>
        </p:blipFill>
        <p:spPr bwMode="auto">
          <a:xfrm>
            <a:off x="1443248" y="1915218"/>
            <a:ext cx="6387772" cy="407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86604" y="4077072"/>
            <a:ext cx="37444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Esta área para montagem do circuito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82828" y="3734939"/>
            <a:ext cx="294906" cy="43204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9262" y="3032990"/>
            <a:ext cx="4267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Clique aqui para posicionar um elemento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73544" y="2610319"/>
            <a:ext cx="183235" cy="1623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20072" y="2772621"/>
            <a:ext cx="557662" cy="36834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2" t="52222" r="59445" b="36667"/>
          <a:stretch/>
        </p:blipFill>
        <p:spPr bwMode="auto">
          <a:xfrm>
            <a:off x="6463869" y="1915218"/>
            <a:ext cx="115252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 animBg="1"/>
      <p:bldP spid="16" grpId="1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passo: Construa o circuito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30053" r="33907" b="30833"/>
          <a:stretch/>
        </p:blipFill>
        <p:spPr bwMode="auto">
          <a:xfrm>
            <a:off x="1531055" y="2492896"/>
            <a:ext cx="6115053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28519" y="1977430"/>
            <a:ext cx="63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Vamos fazer um circuito simples com porta AND de duas entradas 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699792" y="3140968"/>
            <a:ext cx="1584176" cy="50405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0112" y="2346762"/>
            <a:ext cx="2065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802610" y="5013176"/>
            <a:ext cx="641598" cy="5760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9992" y="2956302"/>
            <a:ext cx="30113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.../libraries/-&gt;primitives-&gt;logic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0312" y="2964289"/>
            <a:ext cx="112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-&gt; and2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passo: Construa o circuito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7" t="22293" r="28907" b="18334"/>
          <a:stretch/>
        </p:blipFill>
        <p:spPr bwMode="auto">
          <a:xfrm>
            <a:off x="1443248" y="1935156"/>
            <a:ext cx="6387771" cy="410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35696" y="4293096"/>
            <a:ext cx="56886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Agora vamos adicionar as entradas e </a:t>
            </a:r>
            <a:r>
              <a:rPr lang="pt-BR" b="1" dirty="0" smtClean="0">
                <a:solidFill>
                  <a:srgbClr val="7030A0"/>
                </a:solidFill>
              </a:rPr>
              <a:t>saídas </a:t>
            </a:r>
            <a:r>
              <a:rPr lang="pt-BR" b="1" dirty="0" smtClean="0">
                <a:solidFill>
                  <a:srgbClr val="7030A0"/>
                </a:solidFill>
              </a:rPr>
              <a:t>ao elemento.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071090"/>
            <a:ext cx="12878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Clique aqui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89478" y="2610319"/>
            <a:ext cx="261389" cy="16230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07629" y="2772621"/>
            <a:ext cx="557662" cy="36834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361" r="39063" b="59801"/>
          <a:stretch/>
        </p:blipFill>
        <p:spPr bwMode="auto">
          <a:xfrm>
            <a:off x="6372200" y="1452021"/>
            <a:ext cx="2000250" cy="132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2" t="34491" r="37995" b="58865"/>
          <a:stretch/>
        </p:blipFill>
        <p:spPr bwMode="auto">
          <a:xfrm>
            <a:off x="6049585" y="2832049"/>
            <a:ext cx="1772828" cy="11887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71575" y="2857396"/>
            <a:ext cx="92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Entrada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64319" y="325575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Saída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71575" y="3652580"/>
            <a:ext cx="131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Bidirecional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14" grpId="0" animBg="1"/>
      <p:bldP spid="15" grpId="0" animBg="1"/>
      <p:bldP spid="6" grpId="0"/>
      <p:bldP spid="2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22293" r="29063" b="19167"/>
          <a:stretch/>
        </p:blipFill>
        <p:spPr bwMode="auto">
          <a:xfrm>
            <a:off x="1443248" y="1935156"/>
            <a:ext cx="6375626" cy="40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passo: Construa o circuito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9752" y="4581128"/>
            <a:ext cx="49685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Você pode alterar o nome das variáveis de entrada e saída clicando nos mesmos com o botão direito do mouse e depois em </a:t>
            </a:r>
            <a:r>
              <a:rPr lang="pt-BR" b="1" i="1" dirty="0" smtClean="0">
                <a:solidFill>
                  <a:srgbClr val="7030A0"/>
                </a:solidFill>
              </a:rPr>
              <a:t>properties.</a:t>
            </a:r>
            <a:endParaRPr lang="pt-BR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22293" r="29063" b="19167"/>
          <a:stretch/>
        </p:blipFill>
        <p:spPr bwMode="auto">
          <a:xfrm>
            <a:off x="1443248" y="1935156"/>
            <a:ext cx="6375626" cy="404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3</a:t>
            </a:r>
            <a:r>
              <a:rPr lang="pt-BR" dirty="0" smtClean="0">
                <a:solidFill>
                  <a:srgbClr val="7030A0"/>
                </a:solidFill>
              </a:rPr>
              <a:t>º </a:t>
            </a:r>
            <a:r>
              <a:rPr lang="pt-BR" dirty="0" smtClean="0">
                <a:solidFill>
                  <a:srgbClr val="7030A0"/>
                </a:solidFill>
              </a:rPr>
              <a:t>passo: </a:t>
            </a:r>
            <a:r>
              <a:rPr lang="pt-BR" dirty="0" smtClean="0">
                <a:solidFill>
                  <a:srgbClr val="7030A0"/>
                </a:solidFill>
              </a:rPr>
              <a:t>Compile o seu projeto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3151771"/>
            <a:ext cx="24482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Selecione esta </a:t>
            </a:r>
            <a:r>
              <a:rPr lang="pt-BR" b="1" dirty="0" smtClean="0">
                <a:solidFill>
                  <a:srgbClr val="7030A0"/>
                </a:solidFill>
              </a:rPr>
              <a:t>opção e aguarde a compilação</a:t>
            </a:r>
            <a:endParaRPr lang="pt-BR" b="1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292080" y="2483217"/>
            <a:ext cx="144016" cy="72008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93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cap="none" dirty="0" smtClean="0">
                <a:solidFill>
                  <a:srgbClr val="0000FF"/>
                </a:solidFill>
              </a:rPr>
              <a:t>Baixando e Instalando</a:t>
            </a:r>
            <a:endParaRPr lang="pt-BR" u="sng" cap="none" dirty="0">
              <a:solidFill>
                <a:srgbClr val="0000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00B0F0"/>
                </a:solidFill>
              </a:rPr>
              <a:t>Tutorial QUARTUS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5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3º passo: Compile o seu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22293" r="28954" b="19417"/>
          <a:stretch/>
        </p:blipFill>
        <p:spPr bwMode="auto">
          <a:xfrm>
            <a:off x="1443248" y="1931708"/>
            <a:ext cx="6402447" cy="404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4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4</a:t>
            </a:r>
            <a:r>
              <a:rPr lang="pt-BR" dirty="0" smtClean="0">
                <a:solidFill>
                  <a:srgbClr val="7030A0"/>
                </a:solidFill>
              </a:rPr>
              <a:t>º </a:t>
            </a:r>
            <a:r>
              <a:rPr lang="pt-BR" dirty="0" smtClean="0">
                <a:solidFill>
                  <a:srgbClr val="7030A0"/>
                </a:solidFill>
              </a:rPr>
              <a:t>passo: Preparando simulação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22407" r="29167" b="19444"/>
          <a:stretch/>
        </p:blipFill>
        <p:spPr bwMode="auto">
          <a:xfrm>
            <a:off x="1434441" y="1910285"/>
            <a:ext cx="6598254" cy="41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4644008" y="4003064"/>
            <a:ext cx="864096" cy="5780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36096" y="3726065"/>
            <a:ext cx="230425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Agora escolha esta opção</a:t>
            </a:r>
            <a:endParaRPr lang="pt-BR" sz="1200" b="1" dirty="0">
              <a:solidFill>
                <a:srgbClr val="7030A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96136" y="4941168"/>
            <a:ext cx="504056" cy="43404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8192" y="4683718"/>
            <a:ext cx="36004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Ok</a:t>
            </a:r>
            <a:endParaRPr lang="pt-BR" sz="1200" b="1" dirty="0">
              <a:solidFill>
                <a:srgbClr val="7030A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1910285"/>
            <a:ext cx="392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File -&gt; New...</a:t>
            </a:r>
            <a:endParaRPr lang="pt-B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 animBg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4º passo: Preparando simulação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t="18206" r="40000" b="24814"/>
          <a:stretch/>
        </p:blipFill>
        <p:spPr bwMode="auto">
          <a:xfrm>
            <a:off x="1835696" y="2204864"/>
            <a:ext cx="5792380" cy="404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771800" y="3904668"/>
            <a:ext cx="31683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Selecione uma entrada e depois</a:t>
            </a:r>
          </a:p>
          <a:p>
            <a:r>
              <a:rPr lang="pt-BR" b="1" dirty="0" smtClean="0">
                <a:solidFill>
                  <a:srgbClr val="7030A0"/>
                </a:solidFill>
              </a:rPr>
              <a:t>Edit -&gt; Value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3" t="27407" r="59625" b="49629"/>
          <a:stretch/>
        </p:blipFill>
        <p:spPr bwMode="auto">
          <a:xfrm>
            <a:off x="6228184" y="2348880"/>
            <a:ext cx="233934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6259934" y="405167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46420" r="53819" b="35185"/>
          <a:stretch/>
        </p:blipFill>
        <p:spPr bwMode="auto">
          <a:xfrm>
            <a:off x="4139952" y="4358505"/>
            <a:ext cx="2374900" cy="189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4922515" y="5905847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8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4º passo: Preparando simulação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t="17963" r="40139" b="24873"/>
          <a:stretch/>
        </p:blipFill>
        <p:spPr bwMode="auto">
          <a:xfrm>
            <a:off x="1850230" y="2204863"/>
            <a:ext cx="5777845" cy="406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22619" y="4051249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Simulation -&gt; Run Functional Simulation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3728" y="4051249"/>
            <a:ext cx="392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rgbClr val="7030A0"/>
                </a:solidFill>
              </a:rPr>
              <a:t>Salve a Waveform: File -&gt; Save</a:t>
            </a:r>
            <a:endParaRPr lang="pt-BR" b="1" dirty="0">
              <a:solidFill>
                <a:srgbClr val="7030A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26326" r="56737" b="36837"/>
          <a:stretch/>
        </p:blipFill>
        <p:spPr bwMode="auto">
          <a:xfrm>
            <a:off x="5441012" y="1688190"/>
            <a:ext cx="3403074" cy="2350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9" t="30000" r="21985" b="25767"/>
          <a:stretch/>
        </p:blipFill>
        <p:spPr bwMode="auto">
          <a:xfrm>
            <a:off x="1475656" y="2204863"/>
            <a:ext cx="6686620" cy="3164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7864" y="4051249"/>
            <a:ext cx="36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000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59132" y="4051249"/>
            <a:ext cx="36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010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47859" y="4051249"/>
            <a:ext cx="36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100</a:t>
            </a:r>
            <a:endParaRPr lang="pt-BR" b="1" dirty="0">
              <a:solidFill>
                <a:srgbClr val="7030A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8035" y="4051249"/>
            <a:ext cx="360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111</a:t>
            </a:r>
            <a:endParaRPr lang="pt-BR" b="1" dirty="0">
              <a:solidFill>
                <a:srgbClr val="7030A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360177"/>
              </p:ext>
            </p:extLst>
          </p:nvPr>
        </p:nvGraphicFramePr>
        <p:xfrm>
          <a:off x="7685879" y="4412768"/>
          <a:ext cx="1175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31"/>
                <a:gridCol w="391931"/>
                <a:gridCol w="3919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4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3" grpId="1"/>
      <p:bldP spid="14" grpId="0"/>
      <p:bldP spid="14" grpId="1"/>
      <p:bldP spid="2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cap="none" dirty="0" smtClean="0">
                <a:solidFill>
                  <a:srgbClr val="0000FF"/>
                </a:solidFill>
              </a:rPr>
              <a:t>Gravando um </a:t>
            </a:r>
            <a:r>
              <a:rPr lang="pt-BR" u="sng" cap="none" dirty="0" smtClean="0">
                <a:solidFill>
                  <a:srgbClr val="0000FF"/>
                </a:solidFill>
              </a:rPr>
              <a:t>circuito </a:t>
            </a:r>
            <a:r>
              <a:rPr lang="pt-BR" u="sng" cap="none" dirty="0" smtClean="0">
                <a:solidFill>
                  <a:srgbClr val="0000FF"/>
                </a:solidFill>
              </a:rPr>
              <a:t>digital na placa Altera DE2</a:t>
            </a:r>
            <a:endParaRPr lang="pt-BR" u="sng" cap="none" dirty="0">
              <a:solidFill>
                <a:srgbClr val="0000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00B0F0"/>
                </a:solidFill>
              </a:rPr>
              <a:t>Tutorial QUARTUS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5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</a:t>
            </a:r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363777"/>
            <a:ext cx="447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</a:t>
            </a:r>
            <a:r>
              <a:rPr lang="pt-BR" dirty="0" smtClean="0">
                <a:solidFill>
                  <a:srgbClr val="7030A0"/>
                </a:solidFill>
              </a:rPr>
              <a:t>passo: </a:t>
            </a:r>
            <a:r>
              <a:rPr lang="pt-BR" dirty="0">
                <a:solidFill>
                  <a:srgbClr val="7030A0"/>
                </a:solidFill>
              </a:rPr>
              <a:t>Mapeamento das entradas e </a:t>
            </a:r>
            <a:r>
              <a:rPr lang="pt-BR" dirty="0" smtClean="0">
                <a:solidFill>
                  <a:srgbClr val="7030A0"/>
                </a:solidFill>
              </a:rPr>
              <a:t>saídas</a:t>
            </a:r>
          </a:p>
          <a:p>
            <a:r>
              <a:rPr lang="pt-BR" dirty="0" err="1" smtClean="0">
                <a:solidFill>
                  <a:srgbClr val="7030A0"/>
                </a:solidFill>
              </a:rPr>
              <a:t>Assignments</a:t>
            </a:r>
            <a:r>
              <a:rPr lang="pt-BR" dirty="0" smtClean="0">
                <a:solidFill>
                  <a:srgbClr val="7030A0"/>
                </a:solidFill>
              </a:rPr>
              <a:t> &gt; Pin </a:t>
            </a:r>
            <a:r>
              <a:rPr lang="pt-BR" dirty="0" err="1" smtClean="0">
                <a:solidFill>
                  <a:srgbClr val="7030A0"/>
                </a:solidFill>
              </a:rPr>
              <a:t>Planner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58400" r="13618" b="1701"/>
          <a:stretch/>
        </p:blipFill>
        <p:spPr>
          <a:xfrm>
            <a:off x="323528" y="1988840"/>
            <a:ext cx="8578366" cy="459123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2267744" y="3072051"/>
            <a:ext cx="1868695" cy="7089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58400" r="13618" b="1701"/>
          <a:stretch/>
        </p:blipFill>
        <p:spPr>
          <a:xfrm>
            <a:off x="313680" y="1933874"/>
            <a:ext cx="8578800" cy="459147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983556" y="4570095"/>
            <a:ext cx="864096" cy="5780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47652" y="4404025"/>
            <a:ext cx="222029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Aqui estão as entradas e saídas</a:t>
            </a:r>
            <a:endParaRPr lang="pt-BR" sz="1200" b="1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55776" y="5301208"/>
            <a:ext cx="1596132" cy="103928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170" y="6201995"/>
            <a:ext cx="3364157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Em ‘ </a:t>
            </a:r>
            <a:r>
              <a:rPr lang="pt-BR" sz="1200" b="1" dirty="0" err="1" smtClean="0">
                <a:solidFill>
                  <a:srgbClr val="7030A0"/>
                </a:solidFill>
              </a:rPr>
              <a:t>Location</a:t>
            </a:r>
            <a:r>
              <a:rPr lang="pt-BR" sz="1200" b="1" dirty="0" smtClean="0">
                <a:solidFill>
                  <a:srgbClr val="7030A0"/>
                </a:solidFill>
              </a:rPr>
              <a:t>’ deve ser escolhido o pino desejado</a:t>
            </a:r>
            <a:endParaRPr lang="pt-BR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064" y="4005064"/>
            <a:ext cx="302433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rgbClr val="7030A0"/>
                </a:solidFill>
              </a:rPr>
              <a:t>É necessário consultar a tabela de pinos da placa:</a:t>
            </a:r>
          </a:p>
          <a:p>
            <a:r>
              <a:rPr lang="pt-BR" sz="1600" dirty="0">
                <a:solidFill>
                  <a:srgbClr val="7030A0"/>
                </a:solidFill>
                <a:hlinkClick r:id="rId3"/>
              </a:rPr>
              <a:t>https://www.dca.ufrn.br/~</a:t>
            </a:r>
            <a:r>
              <a:rPr lang="pt-BR" sz="1600" dirty="0" smtClean="0">
                <a:solidFill>
                  <a:srgbClr val="7030A0"/>
                </a:solidFill>
                <a:hlinkClick r:id="rId3"/>
              </a:rPr>
              <a:t>viegas/disciplinas/DCA0202/files/DE2_Pin_Table.pdf</a:t>
            </a:r>
            <a:endParaRPr lang="pt-BR" sz="1600" dirty="0" smtClean="0">
              <a:solidFill>
                <a:srgbClr val="7030A0"/>
              </a:solidFill>
            </a:endParaRPr>
          </a:p>
          <a:p>
            <a:endParaRPr lang="pt-BR" sz="16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1475492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2º </a:t>
            </a:r>
            <a:r>
              <a:rPr lang="pt-BR" dirty="0">
                <a:solidFill>
                  <a:srgbClr val="7030A0"/>
                </a:solidFill>
              </a:rPr>
              <a:t>passo: Mapeamento das entradas e saídas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7624" y="2952336"/>
            <a:ext cx="7263754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</a:rPr>
              <a:t>IMPORTANTE</a:t>
            </a:r>
            <a:r>
              <a:rPr lang="pt-BR" sz="3200" b="1" dirty="0" smtClean="0">
                <a:solidFill>
                  <a:srgbClr val="7030A0"/>
                </a:solidFill>
              </a:rPr>
              <a:t>: Após a atribuição dos pinos é necessário refazer a compilação do projeto, conforme apresentado anteriormente! Caso contrário não funcion</a:t>
            </a:r>
            <a:r>
              <a:rPr lang="pt-BR" sz="3200" b="1" dirty="0" smtClean="0">
                <a:solidFill>
                  <a:srgbClr val="7030A0"/>
                </a:solidFill>
              </a:rPr>
              <a:t>ará na placa.</a:t>
            </a:r>
            <a:endParaRPr lang="pt-BR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1" y="1499508"/>
            <a:ext cx="77222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3º passo: Instalando o driver (no Windows)</a:t>
            </a:r>
          </a:p>
          <a:p>
            <a:endParaRPr lang="pt-BR" dirty="0" smtClean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7030A0"/>
                </a:solidFill>
              </a:rPr>
              <a:t>Primeiramente liga-se a placa e conecta-se a mesma ao computador e aguarda-se pela tentativa de instalação do driver. Ocorrerá um erro, pois o Windows não possui o driver.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7030A0"/>
                </a:solidFill>
              </a:rPr>
              <a:t>É necessário fazer o download do USB-Blaster, disponível em: </a:t>
            </a:r>
            <a:r>
              <a:rPr lang="pt-BR" dirty="0" smtClean="0">
                <a:solidFill>
                  <a:srgbClr val="7030A0"/>
                </a:solidFill>
                <a:hlinkClick r:id="rId2"/>
              </a:rPr>
              <a:t>https://www.dca.ufrn.br/~viegas/disciplinas/DCA0202/files/usb-blaster-driver.zip</a:t>
            </a:r>
            <a:endParaRPr lang="pt-BR" dirty="0" smtClean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7030A0"/>
                </a:solidFill>
              </a:rPr>
              <a:t>Em seguida, o arquivo deve ser extraído em uma pasta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7030A0"/>
                </a:solidFill>
              </a:rPr>
              <a:t>Para instalar: Painel de Controle &gt; Gerenciador de Dispositivos e procurar por ‘Altera USB-Blaster’ (que terá uma exclamação no ícone), em seguida clicar com o botão direito e escolher Atualizar driver. Será perguntado o local do driver a ser instalado, devendo-se então escolher a pasta onde foi extraído o mesmo.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700808"/>
            <a:ext cx="5760000" cy="419955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4205662" y="4351578"/>
            <a:ext cx="1596132" cy="103928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9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07730"/>
            <a:ext cx="772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4º </a:t>
            </a:r>
            <a:r>
              <a:rPr lang="pt-BR" dirty="0">
                <a:solidFill>
                  <a:srgbClr val="7030A0"/>
                </a:solidFill>
              </a:rPr>
              <a:t>passo: </a:t>
            </a:r>
            <a:r>
              <a:rPr lang="pt-BR" dirty="0" smtClean="0">
                <a:solidFill>
                  <a:srgbClr val="7030A0"/>
                </a:solidFill>
              </a:rPr>
              <a:t>Gravando o projeto na placa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Tools &gt; </a:t>
            </a:r>
            <a:r>
              <a:rPr lang="pt-BR" dirty="0" err="1" smtClean="0">
                <a:solidFill>
                  <a:srgbClr val="7030A0"/>
                </a:solidFill>
              </a:rPr>
              <a:t>Programmer</a:t>
            </a:r>
            <a:endParaRPr lang="pt-BR" dirty="0" smtClean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9" t="58400" r="13618" b="1701"/>
          <a:stretch/>
        </p:blipFill>
        <p:spPr>
          <a:xfrm>
            <a:off x="323528" y="2005882"/>
            <a:ext cx="8578800" cy="45914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804533" y="4365104"/>
            <a:ext cx="1596132" cy="103928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9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07730"/>
            <a:ext cx="772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4º </a:t>
            </a:r>
            <a:r>
              <a:rPr lang="pt-BR" dirty="0">
                <a:solidFill>
                  <a:srgbClr val="7030A0"/>
                </a:solidFill>
              </a:rPr>
              <a:t>passo: </a:t>
            </a:r>
            <a:r>
              <a:rPr lang="pt-BR" dirty="0" smtClean="0">
                <a:solidFill>
                  <a:srgbClr val="7030A0"/>
                </a:solidFill>
              </a:rPr>
              <a:t>Gravando o projeto na placa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Clicar em Hardware Setup e escolher USB-Blaster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65" y="2215817"/>
            <a:ext cx="5400000" cy="4222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5" t="66800" r="31809" b="10100"/>
          <a:stretch/>
        </p:blipFill>
        <p:spPr>
          <a:xfrm>
            <a:off x="2555776" y="2708920"/>
            <a:ext cx="3888432" cy="31683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259632" y="2852937"/>
            <a:ext cx="792088" cy="648071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124200" y="4293097"/>
            <a:ext cx="655712" cy="57606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60032" y="5517232"/>
            <a:ext cx="864096" cy="15947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03848" y="4890134"/>
            <a:ext cx="9961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Dois cliques</a:t>
            </a:r>
            <a:endParaRPr lang="pt-BR" sz="1200" b="1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020480" y="3791280"/>
            <a:ext cx="655712" cy="57606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78114" y="4401133"/>
            <a:ext cx="1618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Aqui deverá aparecer USB-Blaster</a:t>
            </a:r>
            <a:endParaRPr lang="pt-B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Baixando e Instalando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11164" r="33413" b="17866"/>
          <a:stretch/>
        </p:blipFill>
        <p:spPr bwMode="auto">
          <a:xfrm>
            <a:off x="827584" y="1340768"/>
            <a:ext cx="7515968" cy="525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1154860"/>
            <a:ext cx="885698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7030A0"/>
                </a:solidFill>
              </a:rPr>
              <a:t>Acesse a página: </a:t>
            </a:r>
            <a:r>
              <a:rPr lang="pt-BR" sz="3200" u="sng" dirty="0" smtClean="0">
                <a:solidFill>
                  <a:srgbClr val="7030A0"/>
                </a:solidFill>
              </a:rPr>
              <a:t>www.altera.com/downloads/downloads-center</a:t>
            </a:r>
            <a:endParaRPr lang="pt-BR" sz="3200" u="sng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54355" y="2241870"/>
            <a:ext cx="1139857" cy="323034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995936" y="3950812"/>
            <a:ext cx="1440160" cy="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52712" y="6435580"/>
            <a:ext cx="1440160" cy="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49072" y="6381328"/>
            <a:ext cx="634504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53540" y="5777327"/>
            <a:ext cx="16624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Versão gratuita!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18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07730"/>
            <a:ext cx="772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4º </a:t>
            </a:r>
            <a:r>
              <a:rPr lang="pt-BR" dirty="0">
                <a:solidFill>
                  <a:srgbClr val="7030A0"/>
                </a:solidFill>
              </a:rPr>
              <a:t>passo: </a:t>
            </a:r>
            <a:r>
              <a:rPr lang="pt-BR" dirty="0" smtClean="0">
                <a:solidFill>
                  <a:srgbClr val="7030A0"/>
                </a:solidFill>
              </a:rPr>
              <a:t>Gravando o projeto na placa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Clicar em Hardware Setup e escolher USB-Blaster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65" y="2214677"/>
            <a:ext cx="5400000" cy="422205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2258442" y="3348268"/>
            <a:ext cx="655712" cy="57606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38090" y="3945305"/>
            <a:ext cx="99615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Iniciar a gravação</a:t>
            </a:r>
            <a:endParaRPr lang="pt-BR" sz="1200" b="1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334246" y="2779845"/>
            <a:ext cx="655712" cy="57606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91880" y="3389698"/>
            <a:ext cx="16180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Aqui deverá aparecer USB-Blaster</a:t>
            </a:r>
            <a:endParaRPr lang="pt-B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Gravando um circuito digital na placa Altera DE2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07730"/>
            <a:ext cx="772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4º </a:t>
            </a:r>
            <a:r>
              <a:rPr lang="pt-BR" dirty="0">
                <a:solidFill>
                  <a:srgbClr val="7030A0"/>
                </a:solidFill>
              </a:rPr>
              <a:t>passo: </a:t>
            </a:r>
            <a:r>
              <a:rPr lang="pt-BR" dirty="0" smtClean="0">
                <a:solidFill>
                  <a:srgbClr val="7030A0"/>
                </a:solidFill>
              </a:rPr>
              <a:t>Gravando o projeto na placa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Clicar em Hardware Setup e escolher USB-Blaster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65" y="2204864"/>
            <a:ext cx="5400000" cy="4222059"/>
          </a:xfrm>
          <a:prstGeom prst="rect">
            <a:avLst/>
          </a:prstGeom>
        </p:spPr>
      </p:pic>
      <p:sp>
        <p:nvSpPr>
          <p:cNvPr id="1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Carlos Manuel Dias Viegas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364560" y="2903971"/>
            <a:ext cx="655712" cy="57606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44208" y="3501008"/>
            <a:ext cx="99615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Verificar o progresso</a:t>
            </a:r>
            <a:endParaRPr lang="pt-BR" sz="1200" b="1" dirty="0">
              <a:solidFill>
                <a:srgbClr val="7030A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4228" y="5085184"/>
            <a:ext cx="159557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solidFill>
                  <a:srgbClr val="7030A0"/>
                </a:solidFill>
              </a:rPr>
              <a:t>E pronto! O circuito está gravado na placa.</a:t>
            </a:r>
            <a:endParaRPr lang="pt-BR" sz="1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1711" r="33686" b="17319"/>
          <a:stretch/>
        </p:blipFill>
        <p:spPr bwMode="auto">
          <a:xfrm>
            <a:off x="971600" y="1268760"/>
            <a:ext cx="7430853" cy="523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244408" y="2636912"/>
            <a:ext cx="0" cy="187220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6484858" y="338835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Desça a barra de rolagem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11303" r="33381" b="17215"/>
          <a:stretch/>
        </p:blipFill>
        <p:spPr bwMode="auto">
          <a:xfrm>
            <a:off x="2613756" y="2185112"/>
            <a:ext cx="5990692" cy="421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eft Brace 7"/>
          <p:cNvSpPr/>
          <p:nvPr/>
        </p:nvSpPr>
        <p:spPr>
          <a:xfrm>
            <a:off x="4629980" y="3212976"/>
            <a:ext cx="144016" cy="576064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3261828" y="3316342"/>
            <a:ext cx="12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rgbClr val="7030A0"/>
                </a:solidFill>
              </a:rPr>
              <a:t>Não altere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91449" y="4481502"/>
            <a:ext cx="597573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31498" y="4158336"/>
            <a:ext cx="18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>
                <a:solidFill>
                  <a:srgbClr val="7030A0"/>
                </a:solidFill>
              </a:rPr>
              <a:t>APENAS esta opção marcada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" t="11305" r="34250" b="17801"/>
          <a:stretch/>
        </p:blipFill>
        <p:spPr bwMode="auto">
          <a:xfrm>
            <a:off x="2621434" y="2193431"/>
            <a:ext cx="5979292" cy="415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8402453" y="3212976"/>
            <a:ext cx="0" cy="230425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11288" r="34375" b="17284"/>
          <a:stretch/>
        </p:blipFill>
        <p:spPr bwMode="auto">
          <a:xfrm>
            <a:off x="2613756" y="2185112"/>
            <a:ext cx="5988603" cy="421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16200000">
            <a:off x="6921552" y="4106180"/>
            <a:ext cx="223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Desça mais um pouco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03913" y="4233101"/>
            <a:ext cx="720080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Baixando e Instalando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8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3.42124E-6 L -0.33542 -0.2764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-13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0.44427 -0.0074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12" grpId="0"/>
      <p:bldP spid="12" grpId="1"/>
      <p:bldP spid="20" grpId="0"/>
      <p:bldP spid="20" grpId="1"/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Baixando e Instalando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9814" r="29688" b="20556"/>
          <a:stretch/>
        </p:blipFill>
        <p:spPr bwMode="auto">
          <a:xfrm>
            <a:off x="1341388" y="1628800"/>
            <a:ext cx="6624736" cy="447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1619672" y="2708919"/>
            <a:ext cx="432048" cy="100811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11176" y="2564904"/>
            <a:ext cx="864096" cy="43204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108" y="2157347"/>
            <a:ext cx="23126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Baixe os 4 arquivos</a:t>
            </a:r>
            <a:endParaRPr lang="pt-BR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5" t="79037" r="51162" b="7630"/>
          <a:stretch/>
        </p:blipFill>
        <p:spPr bwMode="auto">
          <a:xfrm>
            <a:off x="1473654" y="2996952"/>
            <a:ext cx="64579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55776" y="2157347"/>
            <a:ext cx="3384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Após a conclusão do </a:t>
            </a:r>
            <a:r>
              <a:rPr lang="pt-BR" i="1" dirty="0" smtClean="0">
                <a:solidFill>
                  <a:srgbClr val="7030A0"/>
                </a:solidFill>
              </a:rPr>
              <a:t>download ...</a:t>
            </a:r>
            <a:endParaRPr lang="pt-BR" i="1" dirty="0">
              <a:solidFill>
                <a:srgbClr val="7030A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779912" y="3864857"/>
            <a:ext cx="1584176" cy="1076311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6056" y="5013176"/>
            <a:ext cx="360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Duplo clique para iniciar a instalação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65400" r="56984" b="14620"/>
          <a:stretch/>
        </p:blipFill>
        <p:spPr bwMode="auto">
          <a:xfrm>
            <a:off x="6660232" y="5445739"/>
            <a:ext cx="608073" cy="50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63688" y="609933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7030A0"/>
                </a:solidFill>
              </a:rPr>
              <a:t> Aí é só: Next -&gt; Agree -&gt; Next -&gt; Next -&gt; ....</a:t>
            </a:r>
            <a:endParaRPr lang="pt-B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4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10" grpId="0" animBg="1"/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cap="none" dirty="0" smtClean="0">
                <a:solidFill>
                  <a:srgbClr val="0000FF"/>
                </a:solidFill>
              </a:rPr>
              <a:t>Simulando um circuito digital</a:t>
            </a:r>
            <a:endParaRPr lang="pt-BR" u="sng" cap="none" dirty="0">
              <a:solidFill>
                <a:srgbClr val="0000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00B0F0"/>
                </a:solidFill>
              </a:rPr>
              <a:t>Tutorial QUARTUS</a:t>
            </a:r>
            <a:endParaRPr lang="pt-BR" b="1" dirty="0">
              <a:solidFill>
                <a:srgbClr val="00B0F0"/>
              </a:solidFill>
            </a:endParaRPr>
          </a:p>
        </p:txBody>
      </p:sp>
      <p:sp>
        <p:nvSpPr>
          <p:cNvPr id="5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30194" r="22969" b="11667"/>
          <a:stretch/>
        </p:blipFill>
        <p:spPr bwMode="auto">
          <a:xfrm>
            <a:off x="964573" y="1844824"/>
            <a:ext cx="6918004" cy="43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Tela inicial do Quartus II Web Edition v 13.0</a:t>
            </a:r>
            <a:endParaRPr lang="pt-B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2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projeto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 t="30185" r="22813" b="11666"/>
          <a:stretch/>
        </p:blipFill>
        <p:spPr bwMode="auto">
          <a:xfrm>
            <a:off x="964573" y="1844823"/>
            <a:ext cx="6918004" cy="437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91880" y="2924944"/>
            <a:ext cx="2952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00FF"/>
                </a:solidFill>
              </a:rPr>
              <a:t>File -&gt; New Project Wizard...</a:t>
            </a:r>
            <a:endParaRPr lang="pt-BR" b="1" dirty="0">
              <a:solidFill>
                <a:srgbClr val="0000FF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979712" y="2780928"/>
            <a:ext cx="1440160" cy="328682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8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87367"/>
          </a:xfrm>
        </p:spPr>
        <p:txBody>
          <a:bodyPr/>
          <a:lstStyle/>
          <a:p>
            <a:r>
              <a:rPr lang="pt-BR" sz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Prof. Emanoel R. Q. Chaves Jr.</a:t>
            </a:r>
            <a:endParaRPr lang="pt-BR" sz="9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u="sng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Simulando um circuito digital</a:t>
            </a:r>
            <a:endParaRPr lang="pt-BR" sz="3600" u="sng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573" y="1503524"/>
            <a:ext cx="447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1º passo: Crie um </a:t>
            </a:r>
            <a:r>
              <a:rPr lang="pt-BR" dirty="0" smtClean="0">
                <a:solidFill>
                  <a:srgbClr val="7030A0"/>
                </a:solidFill>
              </a:rPr>
              <a:t>projeto</a:t>
            </a:r>
          </a:p>
          <a:p>
            <a:r>
              <a:rPr lang="pt-BR" dirty="0" smtClean="0">
                <a:solidFill>
                  <a:srgbClr val="7030A0"/>
                </a:solidFill>
              </a:rPr>
              <a:t>File &gt; New Project </a:t>
            </a:r>
            <a:r>
              <a:rPr lang="pt-BR" dirty="0" err="1" smtClean="0">
                <a:solidFill>
                  <a:srgbClr val="7030A0"/>
                </a:solidFill>
              </a:rPr>
              <a:t>Wizard</a:t>
            </a:r>
            <a:endParaRPr lang="pt-BR" dirty="0">
              <a:solidFill>
                <a:srgbClr val="7030A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30229" r="22708" b="11296"/>
          <a:stretch/>
        </p:blipFill>
        <p:spPr bwMode="auto">
          <a:xfrm>
            <a:off x="1259632" y="2149855"/>
            <a:ext cx="6918004" cy="437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95948" y="1784711"/>
            <a:ext cx="339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Clique em ‘</a:t>
            </a:r>
            <a:r>
              <a:rPr lang="pt-BR" dirty="0" smtClean="0">
                <a:solidFill>
                  <a:srgbClr val="7030A0"/>
                </a:solidFill>
              </a:rPr>
              <a:t>Next’ logo em </a:t>
            </a:r>
            <a:r>
              <a:rPr lang="pt-BR" dirty="0" smtClean="0">
                <a:solidFill>
                  <a:srgbClr val="7030A0"/>
                </a:solidFill>
              </a:rPr>
              <a:t>seguida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4039" y="3236940"/>
            <a:ext cx="2232248" cy="7920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8294" y="4029028"/>
            <a:ext cx="194421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Nomeie o projeto</a:t>
            </a:r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0063" y="5397180"/>
            <a:ext cx="27363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7030A0"/>
                </a:solidFill>
              </a:rPr>
              <a:t>E depois, clique em ‘Next’</a:t>
            </a:r>
            <a:endParaRPr lang="pt-BR" dirty="0">
              <a:solidFill>
                <a:srgbClr val="7030A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59821" y="5766512"/>
            <a:ext cx="392530" cy="494764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46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1129</Words>
  <Application>Microsoft Office PowerPoint</Application>
  <PresentationFormat>On-screen Show (4:3)</PresentationFormat>
  <Paragraphs>180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Tutorial QUARTUS</vt:lpstr>
      <vt:lpstr>Baixando e Instalando</vt:lpstr>
      <vt:lpstr>Baixando e Instalando</vt:lpstr>
      <vt:lpstr>Baixando e Instalando</vt:lpstr>
      <vt:lpstr>Baixando e Instalando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Simulando um circuito digital</vt:lpstr>
      <vt:lpstr>Gravando um circuito digital na placa Altera DE2</vt:lpstr>
      <vt:lpstr>Gravando um circuito digital na placa Altera DE2</vt:lpstr>
      <vt:lpstr>Gravando um circuito digital na placa Altera DE2</vt:lpstr>
      <vt:lpstr>Gravando um circuito digital na placa Altera DE2</vt:lpstr>
      <vt:lpstr>Gravando um circuito digital na placa Altera DE2</vt:lpstr>
      <vt:lpstr>Gravando um circuito digital na placa Altera DE2</vt:lpstr>
      <vt:lpstr>Gravando um circuito digital na placa Altera DE2</vt:lpstr>
      <vt:lpstr>Gravando um circuito digital na placa Altera DE2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Emanoel Jr</dc:creator>
  <cp:lastModifiedBy>Carlos Viegas</cp:lastModifiedBy>
  <cp:revision>37</cp:revision>
  <dcterms:created xsi:type="dcterms:W3CDTF">2017-08-11T11:17:29Z</dcterms:created>
  <dcterms:modified xsi:type="dcterms:W3CDTF">2017-08-22T19:22:07Z</dcterms:modified>
</cp:coreProperties>
</file>